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3" r:id="rId2"/>
  </p:sldIdLst>
  <p:sldSz cx="16256000" cy="21674138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52" autoAdjust="0"/>
    <p:restoredTop sz="94660"/>
  </p:normalViewPr>
  <p:slideViewPr>
    <p:cSldViewPr snapToGrid="0">
      <p:cViewPr>
        <p:scale>
          <a:sx n="66" d="100"/>
          <a:sy n="66" d="100"/>
        </p:scale>
        <p:origin x="1026" y="-3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547135"/>
            <a:ext cx="13817600" cy="7545811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11383941"/>
            <a:ext cx="12192000" cy="5232898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B26C-ED8B-422B-BE16-65B13B29BC6D}" type="datetimeFigureOut">
              <a:rPr kumimoji="1" lang="ja-JP" altLang="en-US" smtClean="0"/>
              <a:t>2023/3/14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253C-DB60-4193-92F5-B857A43FF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04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B26C-ED8B-422B-BE16-65B13B29BC6D}" type="datetimeFigureOut">
              <a:rPr kumimoji="1" lang="ja-JP" altLang="en-US" smtClean="0"/>
              <a:t>2023/3/14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253C-DB60-4193-92F5-B857A43FF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44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1" y="1153947"/>
            <a:ext cx="3505200" cy="1836783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1" y="1153947"/>
            <a:ext cx="10312400" cy="1836783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B26C-ED8B-422B-BE16-65B13B29BC6D}" type="datetimeFigureOut">
              <a:rPr kumimoji="1" lang="ja-JP" altLang="en-US" smtClean="0"/>
              <a:t>2023/3/14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253C-DB60-4193-92F5-B857A43FF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05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B26C-ED8B-422B-BE16-65B13B29BC6D}" type="datetimeFigureOut">
              <a:rPr kumimoji="1" lang="ja-JP" altLang="en-US" smtClean="0"/>
              <a:t>2023/3/14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253C-DB60-4193-92F5-B857A43FF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087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4" y="5403489"/>
            <a:ext cx="14020800" cy="9015838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4" y="14504620"/>
            <a:ext cx="14020800" cy="4741216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/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B26C-ED8B-422B-BE16-65B13B29BC6D}" type="datetimeFigureOut">
              <a:rPr kumimoji="1" lang="ja-JP" altLang="en-US" smtClean="0"/>
              <a:t>2023/3/14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253C-DB60-4193-92F5-B857A43FF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10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5769736"/>
            <a:ext cx="6908800" cy="137520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5769736"/>
            <a:ext cx="6908800" cy="137520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B26C-ED8B-422B-BE16-65B13B29BC6D}" type="datetimeFigureOut">
              <a:rPr kumimoji="1" lang="ja-JP" altLang="en-US" smtClean="0"/>
              <a:t>2023/3/14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253C-DB60-4193-92F5-B857A43FF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437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1153952"/>
            <a:ext cx="14020800" cy="418933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9" y="5313176"/>
            <a:ext cx="6877049" cy="2603905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9" y="7917081"/>
            <a:ext cx="6877049" cy="1164483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1" y="5313176"/>
            <a:ext cx="6910917" cy="2603905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1" y="7917081"/>
            <a:ext cx="6910917" cy="1164483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B26C-ED8B-422B-BE16-65B13B29BC6D}" type="datetimeFigureOut">
              <a:rPr kumimoji="1" lang="ja-JP" altLang="en-US" smtClean="0"/>
              <a:t>2023/3/14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253C-DB60-4193-92F5-B857A43FF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798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B26C-ED8B-422B-BE16-65B13B29BC6D}" type="datetimeFigureOut">
              <a:rPr kumimoji="1" lang="ja-JP" altLang="en-US" smtClean="0"/>
              <a:t>2023/3/14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253C-DB60-4193-92F5-B857A43FF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265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B26C-ED8B-422B-BE16-65B13B29BC6D}" type="datetimeFigureOut">
              <a:rPr kumimoji="1" lang="ja-JP" altLang="en-US" smtClean="0"/>
              <a:t>2023/3/14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253C-DB60-4193-92F5-B857A43FF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67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1444942"/>
            <a:ext cx="5242983" cy="5057299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3120679"/>
            <a:ext cx="8229600" cy="15402686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6502241"/>
            <a:ext cx="5242983" cy="12046207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B26C-ED8B-422B-BE16-65B13B29BC6D}" type="datetimeFigureOut">
              <a:rPr kumimoji="1" lang="ja-JP" altLang="en-US" smtClean="0"/>
              <a:t>2023/3/14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253C-DB60-4193-92F5-B857A43FF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614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1444942"/>
            <a:ext cx="5242983" cy="5057299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3120679"/>
            <a:ext cx="8229600" cy="15402686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6502241"/>
            <a:ext cx="5242983" cy="12046207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B26C-ED8B-422B-BE16-65B13B29BC6D}" type="datetimeFigureOut">
              <a:rPr kumimoji="1" lang="ja-JP" altLang="en-US" smtClean="0"/>
              <a:t>2023/3/14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253C-DB60-4193-92F5-B857A43FF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933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1153952"/>
            <a:ext cx="14020800" cy="4189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5769736"/>
            <a:ext cx="14020800" cy="13752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20088720"/>
            <a:ext cx="36576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9B26C-ED8B-422B-BE16-65B13B29BC6D}" type="datetimeFigureOut">
              <a:rPr kumimoji="1" lang="ja-JP" altLang="en-US" smtClean="0"/>
              <a:t>2023/3/14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20088720"/>
            <a:ext cx="54864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20088720"/>
            <a:ext cx="36576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E253C-DB60-4193-92F5-B857A43FF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495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625620" rtl="0" eaLnBrk="1" latinLnBrk="0" hangingPunct="1">
        <a:lnSpc>
          <a:spcPct val="90000"/>
        </a:lnSpc>
        <a:spcBef>
          <a:spcPct val="0"/>
        </a:spcBef>
        <a:buNone/>
        <a:defRPr kumimoji="1"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05" indent="-406405" algn="l" defTabSz="1625620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kumimoji="1"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02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83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wate-pha.sakura.ne.jp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人, 屋内, 立つ, グループ が含まれている画像&#10;&#10;自動的に生成された説明">
            <a:extLst>
              <a:ext uri="{FF2B5EF4-FFF2-40B4-BE49-F238E27FC236}">
                <a16:creationId xmlns:a16="http://schemas.microsoft.com/office/drawing/2014/main" id="{4971693B-A136-4A9C-9381-8375D639FA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18805"/>
          <a:stretch/>
        </p:blipFill>
        <p:spPr>
          <a:xfrm>
            <a:off x="8302926" y="9676732"/>
            <a:ext cx="7772734" cy="4801591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0FE52F5-30A3-4E8C-91D7-92CE41EE6BE5}"/>
              </a:ext>
            </a:extLst>
          </p:cNvPr>
          <p:cNvGrpSpPr/>
          <p:nvPr/>
        </p:nvGrpSpPr>
        <p:grpSpPr>
          <a:xfrm>
            <a:off x="0" y="54861"/>
            <a:ext cx="16525240" cy="1981200"/>
            <a:chOff x="0" y="3087621"/>
            <a:chExt cx="16525240" cy="1981200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80F7B1A2-D8CD-416C-A2D6-74380B376224}"/>
                </a:ext>
              </a:extLst>
            </p:cNvPr>
            <p:cNvSpPr/>
            <p:nvPr/>
          </p:nvSpPr>
          <p:spPr>
            <a:xfrm>
              <a:off x="0" y="3087621"/>
              <a:ext cx="16256000" cy="19812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4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ja-JP" altLang="ja-JP" sz="6600" b="1" dirty="0">
                  <a:solidFill>
                    <a:srgbClr val="FFFF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第</a:t>
              </a:r>
              <a:r>
                <a:rPr lang="en-US" altLang="ja-JP" sz="6600" b="1" dirty="0">
                  <a:solidFill>
                    <a:srgbClr val="FFFF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55</a:t>
              </a:r>
              <a:r>
                <a:rPr lang="ja-JP" altLang="ja-JP" sz="6600" b="1" dirty="0">
                  <a:solidFill>
                    <a:srgbClr val="FFFF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回岩手県立病院医学会総会</a:t>
              </a:r>
              <a:endParaRPr kumimoji="1" lang="ja-JP" altLang="en-US" sz="66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" name="四角形: 角を丸くする 2">
              <a:extLst>
                <a:ext uri="{FF2B5EF4-FFF2-40B4-BE49-F238E27FC236}">
                  <a16:creationId xmlns:a16="http://schemas.microsoft.com/office/drawing/2014/main" id="{67C6DA41-442A-46AD-96FD-31485F9659FB}"/>
                </a:ext>
              </a:extLst>
            </p:cNvPr>
            <p:cNvSpPr/>
            <p:nvPr/>
          </p:nvSpPr>
          <p:spPr>
            <a:xfrm>
              <a:off x="12763500" y="3678641"/>
              <a:ext cx="1446530" cy="62957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参加費</a:t>
              </a: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06A86FE3-4B83-4B9D-8D4A-16AA8DA8A05A}"/>
                </a:ext>
              </a:extLst>
            </p:cNvPr>
            <p:cNvSpPr txBox="1"/>
            <p:nvPr/>
          </p:nvSpPr>
          <p:spPr>
            <a:xfrm>
              <a:off x="12763500" y="4353858"/>
              <a:ext cx="3761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学会会員  ：</a:t>
              </a:r>
              <a:r>
                <a:rPr kumimoji="1" lang="en-US" altLang="ja-JP" sz="28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2000</a:t>
              </a:r>
              <a:r>
                <a:rPr kumimoji="1" lang="ja-JP" altLang="en-US" sz="28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円</a:t>
              </a:r>
              <a:endParaRPr kumimoji="1"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7DD293-8314-4C86-98BF-68A17881748B}"/>
              </a:ext>
            </a:extLst>
          </p:cNvPr>
          <p:cNvSpPr txBox="1"/>
          <p:nvPr/>
        </p:nvSpPr>
        <p:spPr>
          <a:xfrm>
            <a:off x="599671" y="1995221"/>
            <a:ext cx="1482852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44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テーマ</a:t>
            </a:r>
            <a:endParaRPr lang="en-US" altLang="ja-JP" sz="4400" b="1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72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『</a:t>
            </a:r>
            <a:r>
              <a:rPr lang="ja-JP" altLang="en-US" sz="72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未来の県立病院をより良くするために</a:t>
            </a:r>
            <a:r>
              <a:rPr lang="ja-JP" altLang="ja-JP" sz="72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』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C5743E2B-1FB9-4331-AC0C-BD8B2EAB8777}"/>
              </a:ext>
            </a:extLst>
          </p:cNvPr>
          <p:cNvSpPr/>
          <p:nvPr/>
        </p:nvSpPr>
        <p:spPr>
          <a:xfrm>
            <a:off x="113608" y="3806807"/>
            <a:ext cx="1493520" cy="12625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90F5FD0-B0C4-4A7A-A591-2B6B6490D8C2}"/>
              </a:ext>
            </a:extLst>
          </p:cNvPr>
          <p:cNvSpPr txBox="1"/>
          <p:nvPr/>
        </p:nvSpPr>
        <p:spPr>
          <a:xfrm>
            <a:off x="1731334" y="3808434"/>
            <a:ext cx="14182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前夜祭：</a:t>
            </a:r>
            <a:r>
              <a:rPr kumimoji="1"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日（土）</a:t>
            </a:r>
            <a:r>
              <a:rPr kumimoji="1"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18:00-20:00</a:t>
            </a:r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、ゴルフ：</a:t>
            </a:r>
            <a:r>
              <a:rPr kumimoji="1"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8:45</a:t>
            </a:r>
          </a:p>
          <a:p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総会：</a:t>
            </a:r>
            <a:r>
              <a:rPr kumimoji="1"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日（日）</a:t>
            </a:r>
            <a:r>
              <a:rPr kumimoji="1"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9:00-16:01</a:t>
            </a:r>
            <a:endParaRPr kumimoji="1" lang="ja-JP" altLang="en-US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7C3C5784-258F-48A0-BF52-77B245D4ABC5}"/>
              </a:ext>
            </a:extLst>
          </p:cNvPr>
          <p:cNvSpPr/>
          <p:nvPr/>
        </p:nvSpPr>
        <p:spPr>
          <a:xfrm>
            <a:off x="141317" y="5200266"/>
            <a:ext cx="1493520" cy="12445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会場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8DDDF35-34EC-429D-82AC-4A7A418689D8}"/>
              </a:ext>
            </a:extLst>
          </p:cNvPr>
          <p:cNvSpPr txBox="1"/>
          <p:nvPr/>
        </p:nvSpPr>
        <p:spPr>
          <a:xfrm>
            <a:off x="1731333" y="5160826"/>
            <a:ext cx="143833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前夜祭：ベリーノホテル一関　　ゴルフ：</a:t>
            </a:r>
            <a:r>
              <a:rPr lang="ja-JP" altLang="ja-JP" sz="4000" b="1" dirty="0">
                <a:solidFill>
                  <a:srgbClr val="000000"/>
                </a:solidFill>
                <a:effectLst/>
                <a:ea typeface="Meiryo UI" panose="020B0604030504040204" pitchFamily="50" charset="-128"/>
                <a:cs typeface="Times New Roman" panose="02020603050405020304" pitchFamily="18" charset="0"/>
              </a:rPr>
              <a:t>みちのく古都カントリークラブ</a:t>
            </a:r>
            <a:endParaRPr kumimoji="1"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総会：ベリーノホテル一関　＋　</a:t>
            </a:r>
            <a:r>
              <a:rPr kumimoji="1"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Zoom</a:t>
            </a:r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でのハイブリッド開催</a:t>
            </a:r>
            <a:endParaRPr kumimoji="1" lang="ja-JP" altLang="en-US" sz="4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BB7AF156-0FBE-4439-996A-909FDD1D7321}"/>
              </a:ext>
            </a:extLst>
          </p:cNvPr>
          <p:cNvSpPr/>
          <p:nvPr/>
        </p:nvSpPr>
        <p:spPr>
          <a:xfrm>
            <a:off x="141317" y="6629714"/>
            <a:ext cx="1950720" cy="667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総会長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15AC031-6239-42AA-BA17-346D7D214C35}"/>
              </a:ext>
            </a:extLst>
          </p:cNvPr>
          <p:cNvSpPr txBox="1"/>
          <p:nvPr/>
        </p:nvSpPr>
        <p:spPr>
          <a:xfrm>
            <a:off x="2286000" y="6648751"/>
            <a:ext cx="966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佐藤耕一郎　（岩手県立磐井病院　院長）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FB3454B8-71D5-42C9-8F51-37830DCE6469}"/>
              </a:ext>
            </a:extLst>
          </p:cNvPr>
          <p:cNvSpPr/>
          <p:nvPr/>
        </p:nvSpPr>
        <p:spPr>
          <a:xfrm>
            <a:off x="7905520" y="14650226"/>
            <a:ext cx="3870960" cy="8492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シンポジウム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8A9944C4-8057-4268-A72A-FDE19F9F4DBD}"/>
              </a:ext>
            </a:extLst>
          </p:cNvPr>
          <p:cNvSpPr/>
          <p:nvPr/>
        </p:nvSpPr>
        <p:spPr>
          <a:xfrm>
            <a:off x="255617" y="16633275"/>
            <a:ext cx="2758440" cy="6489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特別講演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953C9831-274D-4778-8A55-B1F5CC2B507D}"/>
              </a:ext>
            </a:extLst>
          </p:cNvPr>
          <p:cNvSpPr/>
          <p:nvPr/>
        </p:nvSpPr>
        <p:spPr>
          <a:xfrm>
            <a:off x="180340" y="14367182"/>
            <a:ext cx="3424421" cy="742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総会長講演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F62E48D-88A5-41E3-B065-D3E522DC2B08}"/>
              </a:ext>
            </a:extLst>
          </p:cNvPr>
          <p:cNvSpPr/>
          <p:nvPr/>
        </p:nvSpPr>
        <p:spPr>
          <a:xfrm>
            <a:off x="180340" y="19314065"/>
            <a:ext cx="15895320" cy="1981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rgbClr val="FFC000"/>
                </a:solidFill>
                <a:latin typeface="+mn-ea"/>
              </a:rPr>
              <a:t>事務局</a:t>
            </a:r>
            <a:endParaRPr kumimoji="1" lang="en-US" altLang="ja-JP" b="1" dirty="0">
              <a:solidFill>
                <a:srgbClr val="FFC000"/>
              </a:solidFill>
              <a:latin typeface="+mn-ea"/>
            </a:endParaRPr>
          </a:p>
          <a:p>
            <a:pPr>
              <a:lnSpc>
                <a:spcPts val="2200"/>
              </a:lnSpc>
            </a:pPr>
            <a:r>
              <a:rPr lang="ja-JP" altLang="ja-JP" sz="1800" b="1" kern="100" dirty="0">
                <a:solidFill>
                  <a:schemeClr val="bg1"/>
                </a:solidFill>
                <a:effectLst/>
                <a:latin typeface="+mn-ea"/>
                <a:cs typeface="メイリオ" panose="020B0604030504040204" pitchFamily="50" charset="-128"/>
              </a:rPr>
              <a:t>岩手県立磐井病院　事務</a:t>
            </a:r>
            <a:r>
              <a:rPr lang="ja-JP" altLang="en-US" sz="1800" b="1" kern="100" dirty="0">
                <a:solidFill>
                  <a:schemeClr val="bg1"/>
                </a:solidFill>
                <a:effectLst/>
                <a:latin typeface="+mn-ea"/>
                <a:cs typeface="メイリオ" panose="020B0604030504040204" pitchFamily="50" charset="-128"/>
              </a:rPr>
              <a:t>局</a:t>
            </a:r>
            <a:r>
              <a:rPr lang="ja-JP" altLang="ja-JP" sz="1800" b="1" kern="100" dirty="0">
                <a:solidFill>
                  <a:schemeClr val="bg1"/>
                </a:solidFill>
                <a:effectLst/>
                <a:latin typeface="+mn-ea"/>
                <a:cs typeface="メイリオ" panose="020B0604030504040204" pitchFamily="50" charset="-128"/>
              </a:rPr>
              <a:t>次長　鈴木志津香</a:t>
            </a:r>
            <a:endParaRPr lang="ja-JP" altLang="ja-JP" sz="1800" b="1" kern="100" dirty="0">
              <a:solidFill>
                <a:schemeClr val="bg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ja-JP" altLang="ja-JP" sz="1800" b="1" kern="100" dirty="0">
                <a:solidFill>
                  <a:schemeClr val="bg1"/>
                </a:solidFill>
                <a:effectLst/>
                <a:latin typeface="+mn-ea"/>
                <a:cs typeface="メイリオ" panose="020B0604030504040204" pitchFamily="50" charset="-128"/>
              </a:rPr>
              <a:t>住所：〒</a:t>
            </a:r>
            <a:r>
              <a:rPr lang="en-US" altLang="ja-JP" sz="1800" b="1" kern="100" dirty="0">
                <a:solidFill>
                  <a:schemeClr val="bg1"/>
                </a:solidFill>
                <a:effectLst/>
                <a:latin typeface="+mn-ea"/>
                <a:cs typeface="メイリオ" panose="020B0604030504040204" pitchFamily="50" charset="-128"/>
              </a:rPr>
              <a:t>029</a:t>
            </a:r>
            <a:r>
              <a:rPr lang="ja-JP" altLang="ja-JP" sz="1800" b="1" kern="100" dirty="0">
                <a:solidFill>
                  <a:schemeClr val="bg1"/>
                </a:solidFill>
                <a:effectLst/>
                <a:latin typeface="+mn-ea"/>
                <a:cs typeface="メイリオ" panose="020B0604030504040204" pitchFamily="50" charset="-128"/>
              </a:rPr>
              <a:t>－</a:t>
            </a:r>
            <a:r>
              <a:rPr lang="en-US" altLang="ja-JP" sz="1800" b="1" kern="100" dirty="0">
                <a:solidFill>
                  <a:schemeClr val="bg1"/>
                </a:solidFill>
                <a:effectLst/>
                <a:latin typeface="+mn-ea"/>
                <a:cs typeface="メイリオ" panose="020B0604030504040204" pitchFamily="50" charset="-128"/>
              </a:rPr>
              <a:t>0192</a:t>
            </a:r>
            <a:r>
              <a:rPr lang="ja-JP" altLang="ja-JP" sz="1800" b="1" kern="100" dirty="0">
                <a:solidFill>
                  <a:schemeClr val="bg1"/>
                </a:solidFill>
                <a:effectLst/>
                <a:latin typeface="+mn-ea"/>
                <a:cs typeface="メイリオ" panose="020B0604030504040204" pitchFamily="50" charset="-128"/>
              </a:rPr>
              <a:t>　岩手県一関市狐禅寺</a:t>
            </a:r>
            <a:r>
              <a:rPr lang="ja-JP" altLang="ja-JP" sz="1800" b="1" kern="100" dirty="0">
                <a:effectLst/>
                <a:latin typeface="+mn-ea"/>
                <a:cs typeface="メイリオ" panose="020B0604030504040204" pitchFamily="50" charset="-128"/>
              </a:rPr>
              <a:t>字大平</a:t>
            </a:r>
            <a:r>
              <a:rPr lang="en-US" altLang="ja-JP" sz="1800" b="1" kern="100" dirty="0">
                <a:effectLst/>
                <a:latin typeface="+mn-ea"/>
                <a:cs typeface="メイリオ" panose="020B0604030504040204" pitchFamily="50" charset="-128"/>
              </a:rPr>
              <a:t>17</a:t>
            </a:r>
            <a:r>
              <a:rPr lang="ja-JP" altLang="en-US" b="1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ja-JP" sz="1800" b="1" kern="100" dirty="0">
                <a:effectLst/>
                <a:latin typeface="+mn-ea"/>
                <a:cs typeface="メイリオ" panose="020B0604030504040204" pitchFamily="50" charset="-128"/>
              </a:rPr>
              <a:t>電話：</a:t>
            </a:r>
            <a:r>
              <a:rPr lang="en-US" altLang="ja-JP" sz="1800" b="1" kern="100" dirty="0">
                <a:effectLst/>
                <a:latin typeface="+mn-ea"/>
                <a:cs typeface="メイリオ" panose="020B0604030504040204" pitchFamily="50" charset="-128"/>
              </a:rPr>
              <a:t> 019-123-3452 </a:t>
            </a:r>
            <a:r>
              <a:rPr lang="ja-JP" altLang="ja-JP" sz="1800" b="1" kern="100" dirty="0">
                <a:effectLst/>
                <a:latin typeface="+mn-ea"/>
                <a:cs typeface="メイリオ" panose="020B0604030504040204" pitchFamily="50" charset="-128"/>
              </a:rPr>
              <a:t>／</a:t>
            </a:r>
            <a:r>
              <a:rPr lang="en-US" altLang="ja-JP" sz="1800" b="1" kern="100" dirty="0">
                <a:effectLst/>
                <a:latin typeface="+mn-ea"/>
                <a:cs typeface="メイリオ" panose="020B0604030504040204" pitchFamily="50" charset="-128"/>
              </a:rPr>
              <a:t> FAX 019-123-9691</a:t>
            </a:r>
            <a:r>
              <a:rPr lang="ja-JP" altLang="en-US" b="1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en-US" altLang="ja-JP" sz="1800" b="1" kern="100" dirty="0">
                <a:effectLst/>
                <a:latin typeface="+mn-ea"/>
                <a:cs typeface="メイリオ" panose="020B0604030504040204" pitchFamily="50" charset="-128"/>
              </a:rPr>
              <a:t>E mail</a:t>
            </a:r>
            <a:r>
              <a:rPr lang="ja-JP" altLang="ja-JP" sz="1800" b="1" kern="100" dirty="0">
                <a:solidFill>
                  <a:schemeClr val="bg1"/>
                </a:solidFill>
                <a:effectLst/>
                <a:latin typeface="+mn-ea"/>
                <a:cs typeface="メイリオ" panose="020B0604030504040204" pitchFamily="50" charset="-128"/>
              </a:rPr>
              <a:t>：</a:t>
            </a:r>
            <a:r>
              <a:rPr lang="en-US" altLang="ja-JP" sz="1800" b="1" u="sng" kern="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iwai.soumuka@iwate-pha.sakura.ne.jp</a:t>
            </a:r>
          </a:p>
          <a:p>
            <a:pPr>
              <a:lnSpc>
                <a:spcPts val="2200"/>
              </a:lnSpc>
            </a:pPr>
            <a:r>
              <a:rPr lang="ja-JP" altLang="en-US" b="1" kern="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運営本部</a:t>
            </a:r>
            <a:endParaRPr lang="en-US" altLang="ja-JP" b="1" kern="0" dirty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ja-JP" altLang="ja-JP" sz="1800" b="1" kern="100" dirty="0">
                <a:solidFill>
                  <a:schemeClr val="bg1"/>
                </a:solidFill>
                <a:effectLst/>
                <a:latin typeface="+mn-ea"/>
                <a:cs typeface="メイリオ" panose="020B0604030504040204" pitchFamily="50" charset="-128"/>
              </a:rPr>
              <a:t>岩手県立中央病院　業務企画室（</a:t>
            </a:r>
            <a:r>
              <a:rPr lang="ja-JP" altLang="en-US" sz="1800" b="1" kern="100" dirty="0">
                <a:solidFill>
                  <a:schemeClr val="bg1"/>
                </a:solidFill>
                <a:effectLst/>
                <a:latin typeface="+mn-ea"/>
                <a:cs typeface="メイリオ" panose="020B0604030504040204" pitchFamily="50" charset="-128"/>
              </a:rPr>
              <a:t>佐々木幸恵</a:t>
            </a:r>
            <a:r>
              <a:rPr lang="ja-JP" altLang="ja-JP" sz="1800" b="1" kern="100" dirty="0">
                <a:solidFill>
                  <a:schemeClr val="bg1"/>
                </a:solidFill>
                <a:effectLst/>
                <a:latin typeface="+mn-ea"/>
                <a:cs typeface="メイリオ" panose="020B0604030504040204" pitchFamily="50" charset="-128"/>
              </a:rPr>
              <a:t>・吉田</a:t>
            </a:r>
            <a:r>
              <a:rPr lang="ja-JP" altLang="en-US" sz="1800" b="1" kern="100" dirty="0">
                <a:solidFill>
                  <a:schemeClr val="bg1"/>
                </a:solidFill>
                <a:effectLst/>
                <a:latin typeface="+mn-ea"/>
                <a:cs typeface="メイリオ" panose="020B0604030504040204" pitchFamily="50" charset="-128"/>
              </a:rPr>
              <a:t>奈穏子</a:t>
            </a:r>
            <a:r>
              <a:rPr lang="ja-JP" altLang="ja-JP" sz="1800" b="1" kern="100" dirty="0">
                <a:solidFill>
                  <a:schemeClr val="bg1"/>
                </a:solidFill>
                <a:effectLst/>
                <a:latin typeface="+mn-ea"/>
                <a:cs typeface="メイリオ" panose="020B0604030504040204" pitchFamily="50" charset="-128"/>
              </a:rPr>
              <a:t>）</a:t>
            </a:r>
            <a:endParaRPr lang="ja-JP" altLang="ja-JP" sz="1800" b="1" kern="100" dirty="0">
              <a:solidFill>
                <a:schemeClr val="bg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ja-JP" altLang="ja-JP" sz="1800" b="1" kern="100" dirty="0">
                <a:effectLst/>
                <a:latin typeface="+mn-ea"/>
                <a:cs typeface="メイリオ" panose="020B0604030504040204" pitchFamily="50" charset="-128"/>
              </a:rPr>
              <a:t>住所：〒</a:t>
            </a:r>
            <a:r>
              <a:rPr lang="en-US" altLang="ja-JP" sz="1800" b="1" kern="100" dirty="0">
                <a:effectLst/>
                <a:latin typeface="+mn-ea"/>
                <a:cs typeface="メイリオ" panose="020B0604030504040204" pitchFamily="50" charset="-128"/>
              </a:rPr>
              <a:t>020-0066</a:t>
            </a:r>
            <a:r>
              <a:rPr lang="ja-JP" altLang="ja-JP" sz="1800" b="1" kern="100" dirty="0">
                <a:effectLst/>
                <a:latin typeface="+mn-ea"/>
                <a:cs typeface="メイリオ" panose="020B0604030504040204" pitchFamily="50" charset="-128"/>
              </a:rPr>
              <a:t>　岩手県盛岡市上田</a:t>
            </a:r>
            <a:r>
              <a:rPr lang="en-US" altLang="ja-JP" sz="1800" b="1" kern="100" dirty="0">
                <a:effectLst/>
                <a:latin typeface="+mn-ea"/>
                <a:cs typeface="メイリオ" panose="020B0604030504040204" pitchFamily="50" charset="-128"/>
              </a:rPr>
              <a:t>1</a:t>
            </a:r>
            <a:r>
              <a:rPr lang="ja-JP" altLang="ja-JP" sz="1800" b="1" kern="100" dirty="0">
                <a:effectLst/>
                <a:latin typeface="+mn-ea"/>
                <a:cs typeface="メイリオ" panose="020B0604030504040204" pitchFamily="50" charset="-128"/>
              </a:rPr>
              <a:t>丁目</a:t>
            </a:r>
            <a:r>
              <a:rPr lang="en-US" altLang="ja-JP" sz="1800" b="1" kern="100" dirty="0">
                <a:effectLst/>
                <a:latin typeface="+mn-ea"/>
                <a:cs typeface="メイリオ" panose="020B0604030504040204" pitchFamily="50" charset="-128"/>
              </a:rPr>
              <a:t>4</a:t>
            </a:r>
            <a:r>
              <a:rPr lang="ja-JP" altLang="ja-JP" sz="1800" b="1" kern="100" dirty="0">
                <a:effectLst/>
                <a:latin typeface="+mn-ea"/>
                <a:cs typeface="メイリオ" panose="020B0604030504040204" pitchFamily="50" charset="-128"/>
              </a:rPr>
              <a:t>番</a:t>
            </a:r>
            <a:r>
              <a:rPr lang="en-US" altLang="ja-JP" sz="1800" b="1" kern="100" dirty="0">
                <a:effectLst/>
                <a:latin typeface="+mn-ea"/>
                <a:cs typeface="メイリオ" panose="020B0604030504040204" pitchFamily="50" charset="-128"/>
              </a:rPr>
              <a:t>1</a:t>
            </a:r>
            <a:r>
              <a:rPr lang="ja-JP" altLang="ja-JP" sz="1800" b="1" kern="100" dirty="0">
                <a:effectLst/>
                <a:latin typeface="+mn-ea"/>
                <a:cs typeface="メイリオ" panose="020B0604030504040204" pitchFamily="50" charset="-128"/>
              </a:rPr>
              <a:t>号</a:t>
            </a:r>
            <a:r>
              <a:rPr lang="ja-JP" altLang="en-US" b="1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ja-JP" sz="1800" b="1" kern="100" dirty="0">
                <a:effectLst/>
                <a:latin typeface="+mn-ea"/>
                <a:cs typeface="メイリオ" panose="020B0604030504040204" pitchFamily="50" charset="-128"/>
              </a:rPr>
              <a:t>電話：</a:t>
            </a:r>
            <a:r>
              <a:rPr lang="en-US" altLang="ja-JP" sz="1800" b="1" kern="100" dirty="0">
                <a:effectLst/>
                <a:latin typeface="+mn-ea"/>
                <a:cs typeface="メイリオ" panose="020B0604030504040204" pitchFamily="50" charset="-128"/>
              </a:rPr>
              <a:t> 019-653-1151 </a:t>
            </a:r>
            <a:r>
              <a:rPr lang="ja-JP" altLang="ja-JP" sz="1800" b="1" kern="100" dirty="0">
                <a:effectLst/>
                <a:latin typeface="+mn-ea"/>
                <a:cs typeface="メイリオ" panose="020B0604030504040204" pitchFamily="50" charset="-128"/>
              </a:rPr>
              <a:t>／</a:t>
            </a:r>
            <a:r>
              <a:rPr lang="en-US" altLang="ja-JP" sz="1800" b="1" kern="100" dirty="0">
                <a:effectLst/>
                <a:latin typeface="+mn-ea"/>
                <a:cs typeface="メイリオ" panose="020B0604030504040204" pitchFamily="50" charset="-128"/>
              </a:rPr>
              <a:t> FAX 019-653-4830</a:t>
            </a:r>
            <a:r>
              <a:rPr lang="ja-JP" altLang="en-US" b="1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en-US" altLang="ja-JP" sz="1800" b="1" kern="100" dirty="0">
                <a:effectLst/>
                <a:latin typeface="+mn-ea"/>
                <a:cs typeface="メイリオ" panose="020B0604030504040204" pitchFamily="50" charset="-128"/>
              </a:rPr>
              <a:t>E mail</a:t>
            </a:r>
            <a:r>
              <a:rPr lang="ja-JP" altLang="ja-JP" sz="1800" b="1" kern="100" dirty="0">
                <a:effectLst/>
                <a:latin typeface="+mn-ea"/>
                <a:cs typeface="メイリオ" panose="020B0604030504040204" pitchFamily="50" charset="-128"/>
              </a:rPr>
              <a:t>：</a:t>
            </a:r>
            <a:r>
              <a:rPr lang="en-US" altLang="ja-JP" sz="1800" b="1" u="sng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cs typeface="Times New Roman" panose="02020603050405020304" pitchFamily="18" charset="0"/>
              </a:rPr>
              <a:t>ipha-office@iwate-pha.sakura.ne.jp</a:t>
            </a:r>
            <a:r>
              <a:rPr lang="en-US" altLang="ja-JP" sz="1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endParaRPr kumimoji="1" lang="en-US" altLang="ja-JP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EB4B0ED-608E-4A0C-8FAB-12C0AD9E5A5E}"/>
              </a:ext>
            </a:extLst>
          </p:cNvPr>
          <p:cNvSpPr txBox="1"/>
          <p:nvPr/>
        </p:nvSpPr>
        <p:spPr>
          <a:xfrm>
            <a:off x="182880" y="8109810"/>
            <a:ext cx="14508480" cy="707886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演題募集期間　　</a:t>
            </a:r>
            <a:r>
              <a:rPr kumimoji="1" lang="en-US" altLang="ja-JP" sz="4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kumimoji="1" lang="ja-JP" altLang="en-US" sz="4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4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4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4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kumimoji="1" lang="ja-JP" altLang="en-US" sz="4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日（月）～</a:t>
            </a:r>
            <a:r>
              <a:rPr kumimoji="1" lang="en-US" altLang="ja-JP" sz="4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4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4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26</a:t>
            </a:r>
            <a:r>
              <a:rPr kumimoji="1" lang="ja-JP" altLang="en-US" sz="4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日（金）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C45537B-B374-4B7B-89D2-33DB883D2ACC}"/>
              </a:ext>
            </a:extLst>
          </p:cNvPr>
          <p:cNvSpPr txBox="1"/>
          <p:nvPr/>
        </p:nvSpPr>
        <p:spPr>
          <a:xfrm>
            <a:off x="182880" y="8917306"/>
            <a:ext cx="14508480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事前参加登録期間　</a:t>
            </a:r>
            <a:r>
              <a:rPr kumimoji="1" lang="en-US" altLang="ja-JP" sz="4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kumimoji="1" lang="ja-JP" altLang="en-US" sz="4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4000" b="1" kern="100" dirty="0"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4</a:t>
            </a:r>
            <a:r>
              <a:rPr lang="ja-JP" altLang="ja-JP" sz="4000" b="1" kern="100" dirty="0"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4000" b="1" kern="100" dirty="0"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17</a:t>
            </a:r>
            <a:r>
              <a:rPr lang="ja-JP" altLang="ja-JP" sz="4000" b="1" kern="100" dirty="0"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日</a:t>
            </a:r>
            <a:r>
              <a:rPr lang="en-US" altLang="ja-JP" sz="4000" b="1" kern="100" dirty="0"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4000" b="1" kern="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4000" b="1" kern="100" dirty="0"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)</a:t>
            </a:r>
            <a:r>
              <a:rPr lang="ja-JP" altLang="en-US" sz="4000" b="1" kern="100" dirty="0"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sz="4000" b="1" kern="100" dirty="0"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9</a:t>
            </a:r>
            <a:r>
              <a:rPr lang="ja-JP" altLang="ja-JP" sz="4000" b="1" dirty="0"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4000" b="1" dirty="0"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10</a:t>
            </a:r>
            <a:r>
              <a:rPr lang="ja-JP" altLang="ja-JP" sz="4000" b="1" dirty="0"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日（</a:t>
            </a:r>
            <a:r>
              <a:rPr lang="ja-JP" altLang="en-US" sz="4000" b="1" dirty="0"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日</a:t>
            </a:r>
            <a:r>
              <a:rPr lang="ja-JP" altLang="ja-JP" sz="4000" b="1" dirty="0"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）</a:t>
            </a:r>
            <a:endParaRPr lang="ja-JP" altLang="ja-JP" sz="4000" b="1" kern="100" dirty="0"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17346B1-A892-4EAC-802D-1ECEE6308619}"/>
              </a:ext>
            </a:extLst>
          </p:cNvPr>
          <p:cNvSpPr txBox="1"/>
          <p:nvPr/>
        </p:nvSpPr>
        <p:spPr>
          <a:xfrm>
            <a:off x="83128" y="11092128"/>
            <a:ext cx="821979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演題・事前登録方法：</a:t>
            </a:r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kumimoji="1"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55</a:t>
            </a:r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回岩手県立病院医学会総会のホームページの申し込みフォームから御登録ください</a:t>
            </a:r>
            <a:endParaRPr kumimoji="1" lang="en-US" altLang="ja-JP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4000" b="1" u="sng" dirty="0">
                <a:solidFill>
                  <a:srgbClr val="0563C1"/>
                </a:solidFill>
                <a:effectLst/>
                <a:latin typeface="游ゴシック" panose="020B0400000000000000" pitchFamily="50" charset="-128"/>
                <a:cs typeface="Times New Roman" panose="02020603050405020304" pitchFamily="18" charset="0"/>
                <a:hlinkClick r:id="rId3"/>
              </a:rPr>
              <a:t>https://iwate-pha.sakura.ne.jp</a:t>
            </a:r>
            <a:r>
              <a:rPr lang="en-US" altLang="ja-JP" sz="1800" b="1" u="sng" dirty="0">
                <a:solidFill>
                  <a:srgbClr val="0563C1"/>
                </a:solidFill>
                <a:effectLst/>
                <a:latin typeface="游ゴシック" panose="020B0400000000000000" pitchFamily="50" charset="-128"/>
                <a:cs typeface="Times New Roman" panose="02020603050405020304" pitchFamily="18" charset="0"/>
                <a:hlinkClick r:id="rId3"/>
              </a:rPr>
              <a:t>/</a:t>
            </a:r>
            <a:r>
              <a:rPr lang="en-US" altLang="ja-JP" sz="1800" b="1" dirty="0">
                <a:effectLst/>
                <a:latin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endParaRPr kumimoji="1"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1A365CB1-865D-437D-A071-89170510CB1C}"/>
              </a:ext>
            </a:extLst>
          </p:cNvPr>
          <p:cNvSpPr/>
          <p:nvPr/>
        </p:nvSpPr>
        <p:spPr>
          <a:xfrm>
            <a:off x="113608" y="7382680"/>
            <a:ext cx="2491048" cy="5802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副総会長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AB09E84-7221-4982-A972-1AA3666BDBDA}"/>
              </a:ext>
            </a:extLst>
          </p:cNvPr>
          <p:cNvSpPr txBox="1"/>
          <p:nvPr/>
        </p:nvSpPr>
        <p:spPr>
          <a:xfrm>
            <a:off x="2635136" y="7431170"/>
            <a:ext cx="13620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稲冨浩</a:t>
            </a:r>
            <a:r>
              <a:rPr kumimoji="1"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南光病院長</a:t>
            </a:r>
            <a:r>
              <a:rPr kumimoji="1"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	</a:t>
            </a:r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、佐藤一</a:t>
            </a:r>
            <a:r>
              <a:rPr kumimoji="1"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千厩病院長</a:t>
            </a:r>
            <a:r>
              <a:rPr kumimoji="1"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、杉山照幸</a:t>
            </a:r>
            <a:r>
              <a:rPr kumimoji="1"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大東病院長</a:t>
            </a:r>
            <a:r>
              <a:rPr kumimoji="1"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4C6836AA-D724-43A5-AE37-3CF15D0E6DBD}"/>
              </a:ext>
            </a:extLst>
          </p:cNvPr>
          <p:cNvGrpSpPr/>
          <p:nvPr/>
        </p:nvGrpSpPr>
        <p:grpSpPr>
          <a:xfrm>
            <a:off x="227908" y="15164580"/>
            <a:ext cx="5974079" cy="1356979"/>
            <a:chOff x="227908" y="15164580"/>
            <a:chExt cx="5974079" cy="1356979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E2B236E5-8617-42F5-8C0A-E0B42CC9F586}"/>
                </a:ext>
              </a:extLst>
            </p:cNvPr>
            <p:cNvSpPr/>
            <p:nvPr/>
          </p:nvSpPr>
          <p:spPr>
            <a:xfrm>
              <a:off x="227908" y="15200941"/>
              <a:ext cx="5935056" cy="132061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altLang="ja-JP" sz="2000" b="1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pPr algn="just"/>
              <a:endParaRPr lang="en-US" altLang="ja-JP" sz="2000" b="1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pPr algn="just"/>
              <a:r>
                <a:rPr lang="ja-JP" altLang="en-US" sz="2000" b="1" kern="100" dirty="0"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総会長：</a:t>
              </a:r>
              <a:r>
                <a:rPr lang="ja-JP" altLang="ja-JP" sz="2000" b="1" kern="100" dirty="0"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佐藤耕一郎</a:t>
              </a:r>
              <a:r>
                <a:rPr lang="ja-JP" altLang="en-US" sz="2000" b="1" kern="1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（岩手県立磐井病院　院長）</a:t>
              </a:r>
              <a:endParaRPr lang="ja-JP" altLang="ja-JP" sz="20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pPr algn="just"/>
              <a:r>
                <a:rPr lang="ja-JP" altLang="ja-JP" sz="2000" b="1" kern="100" dirty="0"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座長：</a:t>
              </a:r>
              <a:r>
                <a:rPr lang="ja-JP" altLang="en-US" sz="2000" b="1" kern="100" dirty="0"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 宮田　剛    （岩手県立</a:t>
              </a:r>
              <a:r>
                <a:rPr lang="ja-JP" altLang="en-US" sz="2000" b="1" kern="1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中央</a:t>
              </a:r>
              <a:r>
                <a:rPr lang="ja-JP" altLang="en-US" sz="2000" b="1" kern="100" dirty="0"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病院　院長）</a:t>
              </a:r>
              <a:endParaRPr lang="ja-JP" altLang="ja-JP" sz="20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pPr algn="ctr"/>
              <a:endParaRPr kumimoji="1" lang="ja-JP" altLang="en-US" dirty="0"/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5BDFDDBE-17B5-476F-81DC-B188B4B0ECDD}"/>
                </a:ext>
              </a:extLst>
            </p:cNvPr>
            <p:cNvSpPr txBox="1"/>
            <p:nvPr/>
          </p:nvSpPr>
          <p:spPr>
            <a:xfrm>
              <a:off x="227908" y="15164580"/>
              <a:ext cx="5974079" cy="523220"/>
            </a:xfrm>
            <a:prstGeom prst="rect">
              <a:avLst/>
            </a:prstGeom>
            <a:solidFill>
              <a:srgbClr val="FF0066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ja-JP" sz="2800" b="1" kern="100" dirty="0">
                  <a:solidFill>
                    <a:schemeClr val="bg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『</a:t>
              </a:r>
              <a:r>
                <a:rPr lang="ja-JP" altLang="ja-JP" sz="2800" b="1" kern="100" dirty="0">
                  <a:solidFill>
                    <a:schemeClr val="bg1"/>
                  </a:solidFill>
                  <a:effectLst/>
                  <a:latin typeface="游明朝" panose="02020400000000000000" pitchFamily="18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運命に導かれた私の県立病院の歴史</a:t>
              </a:r>
              <a:r>
                <a:rPr lang="en-US" altLang="ja-JP" sz="2800" b="1" kern="100" dirty="0">
                  <a:solidFill>
                    <a:schemeClr val="bg1"/>
                  </a:solidFill>
                  <a:effectLst/>
                  <a:latin typeface="游明朝" panose="02020400000000000000" pitchFamily="18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』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ED6C45E8-206E-49A1-8376-940DCD0BC842}"/>
              </a:ext>
            </a:extLst>
          </p:cNvPr>
          <p:cNvGrpSpPr/>
          <p:nvPr/>
        </p:nvGrpSpPr>
        <p:grpSpPr>
          <a:xfrm>
            <a:off x="225136" y="17307807"/>
            <a:ext cx="7211983" cy="1934650"/>
            <a:chOff x="225136" y="17307807"/>
            <a:chExt cx="7211983" cy="1934650"/>
          </a:xfrm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DEC40A3F-C440-4757-9C92-2CC46AE32FA2}"/>
                </a:ext>
              </a:extLst>
            </p:cNvPr>
            <p:cNvSpPr/>
            <p:nvPr/>
          </p:nvSpPr>
          <p:spPr>
            <a:xfrm>
              <a:off x="225137" y="17514163"/>
              <a:ext cx="7209212" cy="172829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altLang="ja-JP" sz="2800" b="1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pPr algn="just"/>
              <a:endParaRPr lang="en-US" altLang="ja-JP" sz="2800" b="1" kern="100" dirty="0">
                <a:solidFill>
                  <a:srgbClr val="000000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pPr algn="just"/>
              <a:r>
                <a:rPr lang="ja-JP" altLang="ja-JP" sz="2800" b="1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講師：　井上清成先生</a:t>
              </a:r>
              <a:r>
                <a:rPr lang="ja-JP" altLang="en-US" sz="2000" b="1" kern="1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（</a:t>
              </a:r>
              <a:r>
                <a:rPr lang="ja-JP" altLang="ja-JP" sz="2000" b="1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井上法律事務所　所長</a:t>
              </a:r>
              <a:r>
                <a:rPr lang="ja-JP" altLang="en-US" sz="2000" b="1" kern="100" dirty="0"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）</a:t>
              </a:r>
              <a:endParaRPr lang="ja-JP" altLang="ja-JP" sz="20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pPr algn="just"/>
              <a:r>
                <a:rPr lang="ja-JP" altLang="ja-JP" sz="2000" b="1" kern="100" dirty="0"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座長：</a:t>
              </a:r>
              <a:r>
                <a:rPr lang="ja-JP" altLang="en-US" sz="2000" b="1" kern="100" dirty="0"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　　</a:t>
              </a:r>
              <a:r>
                <a:rPr lang="ja-JP" altLang="ja-JP" sz="2000" b="1" kern="100" dirty="0"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佐藤耕一郎</a:t>
              </a:r>
              <a:r>
                <a:rPr lang="ja-JP" altLang="en-US" sz="2000" b="1" kern="1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（岩手県立磐井病院　院長）</a:t>
              </a:r>
              <a:endParaRPr lang="ja-JP" altLang="ja-JP" sz="20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pPr algn="ctr"/>
              <a:endParaRPr kumimoji="1" lang="ja-JP" altLang="en-US" dirty="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8DA2B64D-71BC-499C-8BC5-AF22708537C4}"/>
                </a:ext>
              </a:extLst>
            </p:cNvPr>
            <p:cNvSpPr txBox="1"/>
            <p:nvPr/>
          </p:nvSpPr>
          <p:spPr>
            <a:xfrm>
              <a:off x="225136" y="17307807"/>
              <a:ext cx="7211983" cy="964977"/>
            </a:xfrm>
            <a:prstGeom prst="rect">
              <a:avLst/>
            </a:prstGeom>
            <a:solidFill>
              <a:srgbClr val="FF00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ja-JP" sz="2800" b="1" kern="100" dirty="0">
                  <a:solidFill>
                    <a:schemeClr val="bg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『</a:t>
              </a:r>
              <a:r>
                <a:rPr lang="ja-JP" altLang="ja-JP" sz="2800" b="1" kern="100" dirty="0">
                  <a:solidFill>
                    <a:schemeClr val="bg1"/>
                  </a:solidFill>
                  <a:effectLst/>
                  <a:latin typeface="游明朝" panose="02020400000000000000" pitchFamily="18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 </a:t>
              </a:r>
              <a:r>
                <a:rPr lang="ja-JP" altLang="ja-JP" sz="2800" b="1" kern="100" dirty="0">
                  <a:solidFill>
                    <a:schemeClr val="bg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患者、その家族に訴えられないためには、医師として法律的に何に気を付けるべきか（仮題）』</a:t>
              </a: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6CD66F5D-4FCC-4EF8-AD26-BD54D3EA5715}"/>
              </a:ext>
            </a:extLst>
          </p:cNvPr>
          <p:cNvGrpSpPr/>
          <p:nvPr/>
        </p:nvGrpSpPr>
        <p:grpSpPr>
          <a:xfrm>
            <a:off x="7866497" y="15544497"/>
            <a:ext cx="7811757" cy="3505012"/>
            <a:chOff x="7866497" y="15544497"/>
            <a:chExt cx="7811757" cy="3505012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11690FA7-2824-46CA-BB73-A2DCD6455BFF}"/>
                </a:ext>
              </a:extLst>
            </p:cNvPr>
            <p:cNvSpPr/>
            <p:nvPr/>
          </p:nvSpPr>
          <p:spPr>
            <a:xfrm>
              <a:off x="7905520" y="15558530"/>
              <a:ext cx="7772734" cy="349097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altLang="ja-JP" sz="2000" b="1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pPr algn="just"/>
              <a:endParaRPr lang="en-US" altLang="ja-JP" sz="2000" b="1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pPr algn="just"/>
              <a:endParaRPr lang="en-US" altLang="ja-JP" sz="2000" b="1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pPr algn="just"/>
              <a:r>
                <a:rPr lang="ja-JP" altLang="ja-JP" sz="2000" b="1" kern="100" dirty="0"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１）</a:t>
              </a:r>
              <a:r>
                <a:rPr lang="ja-JP" altLang="ja-JP" sz="2000" b="1" kern="100" dirty="0"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基調講演：米田</a:t>
              </a:r>
              <a:r>
                <a:rPr lang="ja-JP" altLang="en-US" sz="2000" b="1" kern="100" dirty="0"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真也</a:t>
              </a:r>
              <a:r>
                <a:rPr lang="ja-JP" altLang="ja-JP" sz="2000" b="1" kern="100" dirty="0"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（</a:t>
              </a:r>
              <a:r>
                <a:rPr lang="ja-JP" altLang="en-US" sz="2000" b="1" kern="100" dirty="0"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胆沢病院、医療研修科長）</a:t>
              </a:r>
              <a:endParaRPr lang="en-US" altLang="ja-JP" sz="2000" b="1" kern="1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pPr algn="just"/>
              <a:r>
                <a:rPr lang="ja-JP" altLang="en-US" sz="2000" b="1" kern="100" dirty="0"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２）研修医の立場から</a:t>
              </a:r>
              <a:r>
                <a:rPr lang="ja-JP" altLang="en-US" sz="2000" b="1" kern="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：</a:t>
              </a:r>
              <a:r>
                <a:rPr lang="ja-JP" altLang="ja-JP" sz="2000" b="1" kern="100" dirty="0"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白戸夏海（中央病院、研修医、岩手出身）</a:t>
              </a:r>
              <a:endParaRPr lang="en-US" altLang="ja-JP" sz="2000" b="1" kern="1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pPr algn="just"/>
              <a:r>
                <a:rPr lang="ja-JP" altLang="en-US" sz="2000" b="1" kern="100" dirty="0"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３）研修医の立場から</a:t>
              </a:r>
              <a:r>
                <a:rPr lang="ja-JP" altLang="en-US" sz="2000" b="1" kern="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：</a:t>
              </a:r>
              <a:r>
                <a:rPr lang="ja-JP" altLang="ja-JP" sz="2000" b="1" kern="100" dirty="0"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森山怜（胆沢病院、研修医、長野出身）</a:t>
              </a:r>
              <a:endParaRPr lang="en-US" altLang="ja-JP" sz="2000" b="1" kern="1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pPr algn="just"/>
              <a:r>
                <a:rPr lang="ja-JP" altLang="en-US" sz="2000" b="1" kern="100" dirty="0"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４）指導医の立場から：</a:t>
              </a:r>
              <a:r>
                <a:rPr lang="ja-JP" altLang="ja-JP" sz="2000" b="1" kern="100" dirty="0"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吉田健（宮古病院、岩手で研修した指導医）</a:t>
              </a:r>
              <a:endParaRPr lang="en-US" altLang="ja-JP" sz="2000" b="1" kern="1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pPr algn="just"/>
              <a:r>
                <a:rPr lang="ja-JP" altLang="en-US" sz="2000" b="1" kern="100" dirty="0"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５）指導医の立場から：</a:t>
              </a:r>
              <a:r>
                <a:rPr lang="ja-JP" altLang="ja-JP" sz="2000" b="1" kern="100" dirty="0"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田村乾一（</a:t>
              </a:r>
              <a:r>
                <a:rPr lang="ja-JP" altLang="en-US" sz="2000" b="1" kern="100" dirty="0"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中部病院、</a:t>
              </a:r>
              <a:r>
                <a:rPr lang="ja-JP" altLang="ja-JP" sz="2000" b="1" kern="100" dirty="0"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指導医）</a:t>
              </a:r>
              <a:endParaRPr lang="en-US" altLang="ja-JP" sz="2000" b="1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pPr algn="just"/>
              <a:r>
                <a:rPr lang="ja-JP" altLang="en-US" sz="2000" b="1" kern="1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６）医療局の立場から</a:t>
              </a:r>
              <a:endParaRPr lang="en-US" altLang="ja-JP" sz="2000" b="1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pPr algn="just"/>
              <a:r>
                <a:rPr lang="ja-JP" altLang="ja-JP" sz="2000" b="1" kern="100" dirty="0"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座長：</a:t>
              </a:r>
              <a:r>
                <a:rPr lang="ja-JP" altLang="en-US" sz="2000" b="1" kern="100" dirty="0"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佐藤一（岩手県立千厩病院　院長）</a:t>
              </a:r>
              <a:endParaRPr lang="en-US" altLang="ja-JP" sz="2000" b="1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pPr algn="just"/>
              <a:r>
                <a:rPr lang="ja-JP" altLang="en-US" sz="2000" b="1" kern="1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　　　</a:t>
              </a:r>
              <a:r>
                <a:rPr lang="ja-JP" altLang="ja-JP" sz="2000" b="1" kern="100" dirty="0"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佐藤耕一郎</a:t>
              </a:r>
              <a:r>
                <a:rPr lang="ja-JP" altLang="en-US" sz="2000" b="1" kern="1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（岩手県立磐井病院　院長）</a:t>
              </a:r>
              <a:endParaRPr lang="ja-JP" altLang="ja-JP" sz="20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3DDDAC89-628E-4A23-8580-40B2C1F3CB84}"/>
                </a:ext>
              </a:extLst>
            </p:cNvPr>
            <p:cNvSpPr txBox="1"/>
            <p:nvPr/>
          </p:nvSpPr>
          <p:spPr>
            <a:xfrm>
              <a:off x="7866497" y="15544497"/>
              <a:ext cx="7811757" cy="95410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ja-JP" sz="2800" b="1" kern="100" dirty="0">
                  <a:solidFill>
                    <a:schemeClr val="bg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『</a:t>
              </a:r>
              <a:r>
                <a:rPr lang="en-US" altLang="ja-JP" sz="2800" b="1" kern="100" dirty="0">
                  <a:solidFill>
                    <a:schemeClr val="bg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 R3</a:t>
              </a:r>
              <a:r>
                <a:rPr lang="ja-JP" altLang="ja-JP" sz="2800" b="1" kern="100" dirty="0">
                  <a:solidFill>
                    <a:schemeClr val="bg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年度マッチング率最下位となった</a:t>
              </a:r>
              <a:endParaRPr lang="en-US" altLang="ja-JP" sz="2800" b="1" kern="100" dirty="0"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en-US" sz="2800" b="1" kern="100" dirty="0">
                  <a:solidFill>
                    <a:schemeClr val="bg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　　</a:t>
              </a:r>
              <a:r>
                <a:rPr lang="ja-JP" altLang="ja-JP" sz="2800" b="1" kern="100" dirty="0">
                  <a:solidFill>
                    <a:schemeClr val="bg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岩手の臨床研修の立て直しはいかにすべきか』</a:t>
              </a: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0B0F89F-B8FD-47B0-AD36-81A7DD9F92FE}"/>
              </a:ext>
            </a:extLst>
          </p:cNvPr>
          <p:cNvSpPr txBox="1"/>
          <p:nvPr/>
        </p:nvSpPr>
        <p:spPr>
          <a:xfrm>
            <a:off x="83128" y="9535955"/>
            <a:ext cx="7772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28</a:t>
            </a:r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日までに事前登録をされ、会費をお支払いいただいた方に名札兼領収書を送りします。それ以後は当日会場でのお渡しとなります</a:t>
            </a:r>
          </a:p>
        </p:txBody>
      </p:sp>
    </p:spTree>
    <p:extLst>
      <p:ext uri="{BB962C8B-B14F-4D97-AF65-F5344CB8AC3E}">
        <p14:creationId xmlns:p14="http://schemas.microsoft.com/office/powerpoint/2010/main" val="243562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973</TotalTime>
  <Words>299</Words>
  <Application>Microsoft Office PowerPoint</Application>
  <PresentationFormat>ユーザー設定</PresentationFormat>
  <Paragraphs>52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Meiryo UI</vt:lpstr>
      <vt:lpstr>メイリオ</vt:lpstr>
      <vt:lpstr>游ゴシック</vt:lpstr>
      <vt:lpstr>游ゴシック Light</vt:lpstr>
      <vt:lpstr>游明朝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ポスター案</dc:title>
  <dc:creator>佐藤耕一郎</dc:creator>
  <cp:lastModifiedBy>inuser(DTI67031)</cp:lastModifiedBy>
  <cp:revision>18</cp:revision>
  <cp:lastPrinted>2023-03-13T08:34:48Z</cp:lastPrinted>
  <dcterms:created xsi:type="dcterms:W3CDTF">2022-01-23T04:40:18Z</dcterms:created>
  <dcterms:modified xsi:type="dcterms:W3CDTF">2023-03-14T06:02:25Z</dcterms:modified>
</cp:coreProperties>
</file>